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9"/>
  </p:notesMasterIdLst>
  <p:sldIdLst>
    <p:sldId id="257" r:id="rId2"/>
    <p:sldId id="388" r:id="rId3"/>
    <p:sldId id="380" r:id="rId4"/>
    <p:sldId id="374" r:id="rId5"/>
    <p:sldId id="438" r:id="rId6"/>
    <p:sldId id="378" r:id="rId7"/>
    <p:sldId id="439" r:id="rId8"/>
    <p:sldId id="373" r:id="rId9"/>
    <p:sldId id="396" r:id="rId10"/>
    <p:sldId id="381" r:id="rId11"/>
    <p:sldId id="444" r:id="rId12"/>
    <p:sldId id="440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83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31" r:id="rId54"/>
    <p:sldId id="433" r:id="rId55"/>
    <p:sldId id="434" r:id="rId56"/>
    <p:sldId id="435" r:id="rId57"/>
    <p:sldId id="436" r:id="rId58"/>
    <p:sldId id="437" r:id="rId59"/>
    <p:sldId id="441" r:id="rId60"/>
    <p:sldId id="442" r:id="rId61"/>
    <p:sldId id="382" r:id="rId62"/>
    <p:sldId id="359" r:id="rId63"/>
    <p:sldId id="443" r:id="rId64"/>
    <p:sldId id="322" r:id="rId65"/>
    <p:sldId id="325" r:id="rId66"/>
    <p:sldId id="358" r:id="rId67"/>
    <p:sldId id="394" r:id="rId68"/>
    <p:sldId id="395" r:id="rId69"/>
    <p:sldId id="360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61" r:id="rId84"/>
    <p:sldId id="341" r:id="rId85"/>
    <p:sldId id="342" r:id="rId86"/>
    <p:sldId id="343" r:id="rId87"/>
    <p:sldId id="344" r:id="rId88"/>
    <p:sldId id="345" r:id="rId89"/>
    <p:sldId id="350" r:id="rId90"/>
    <p:sldId id="390" r:id="rId91"/>
    <p:sldId id="391" r:id="rId92"/>
    <p:sldId id="392" r:id="rId93"/>
    <p:sldId id="393" r:id="rId94"/>
    <p:sldId id="346" r:id="rId95"/>
    <p:sldId id="313" r:id="rId96"/>
    <p:sldId id="315" r:id="rId97"/>
    <p:sldId id="316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6"/>
    <p:restoredTop sz="79861"/>
  </p:normalViewPr>
  <p:slideViewPr>
    <p:cSldViewPr snapToGrid="0" snapToObjects="1">
      <p:cViewPr>
        <p:scale>
          <a:sx n="97" d="100"/>
          <a:sy n="97" d="100"/>
        </p:scale>
        <p:origin x="2272" y="-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8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9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79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23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85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8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68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23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54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06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03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Gjiven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94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83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5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problem</a:t>
            </a:r>
            <a:r>
              <a:rPr lang="en-US" baseline="0" dirty="0" smtClean="0"/>
              <a:t> of deciding F/B given a score,</a:t>
            </a:r>
          </a:p>
          <a:p>
            <a:r>
              <a:rPr lang="en-US" dirty="0" smtClean="0"/>
              <a:t>We … but</a:t>
            </a:r>
            <a:r>
              <a:rPr lang="en-US" baseline="0" dirty="0" smtClean="0"/>
              <a:t> these method requires user to make the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1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labeled data points </a:t>
            </a:r>
            <a:r>
              <a:rPr lang="en-US" dirty="0" err="1" smtClean="0"/>
              <a:t>represnet</a:t>
            </a:r>
            <a:r>
              <a:rPr lang="en-US" dirty="0" smtClean="0"/>
              <a:t> the subset</a:t>
            </a:r>
            <a:r>
              <a:rPr lang="en-US" baseline="0" dirty="0" smtClean="0"/>
              <a:t> of pixels, </a:t>
            </a:r>
            <a:r>
              <a:rPr lang="en-US" baseline="0" dirty="0" err="1" smtClean="0"/>
              <a:t>traing</a:t>
            </a:r>
            <a:r>
              <a:rPr lang="en-US" baseline="0" dirty="0" smtClean="0"/>
              <a:t> the SVM</a:t>
            </a:r>
          </a:p>
          <a:p>
            <a:r>
              <a:rPr lang="en-US" baseline="0" dirty="0" smtClean="0"/>
              <a:t>Use it to classify other pixels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55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data point</a:t>
            </a:r>
            <a:r>
              <a:rPr lang="en-US" baseline="0" dirty="0" smtClean="0"/>
              <a:t> represents a pixel, we want to encode both t he pixel neighboring </a:t>
            </a:r>
            <a:r>
              <a:rPr lang="en-US" baseline="0" dirty="0" err="1" smtClean="0"/>
              <a:t>infor</a:t>
            </a:r>
            <a:r>
              <a:rPr lang="en-US" baseline="0" dirty="0" smtClean="0"/>
              <a:t> and intensity over time </a:t>
            </a:r>
            <a:r>
              <a:rPr lang="en-US" baseline="0" dirty="0" err="1" smtClean="0"/>
              <a:t>infor</a:t>
            </a:r>
            <a:r>
              <a:rPr lang="en-US" baseline="0" dirty="0" smtClean="0"/>
              <a:t> into the feature tuple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8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a</a:t>
            </a:r>
            <a:r>
              <a:rPr lang="en-US" baseline="0" dirty="0" smtClean="0"/>
              <a:t> pixel’s intensity values over time,</a:t>
            </a:r>
          </a:p>
          <a:p>
            <a:r>
              <a:rPr lang="en-US" baseline="0" dirty="0" smtClean="0"/>
              <a:t>We can </a:t>
            </a:r>
            <a:r>
              <a:rPr lang="en-US" dirty="0" smtClean="0"/>
              <a:t>Sort the </a:t>
            </a:r>
            <a:r>
              <a:rPr lang="en-US" baseline="0" dirty="0" smtClean="0"/>
              <a:t>values from small to large, and rescale the axis</a:t>
            </a:r>
          </a:p>
          <a:p>
            <a:r>
              <a:rPr lang="en-US" baseline="0" dirty="0" smtClean="0"/>
              <a:t>Quantile curve can be </a:t>
            </a:r>
            <a:r>
              <a:rPr lang="en-US" baseline="0" dirty="0" err="1" smtClean="0"/>
              <a:t>undertood</a:t>
            </a:r>
            <a:r>
              <a:rPr lang="en-US" baseline="0" dirty="0" smtClean="0"/>
              <a:t> as the </a:t>
            </a:r>
            <a:r>
              <a:rPr lang="en-US" baseline="0" dirty="0" err="1" smtClean="0"/>
              <a:t>reslut</a:t>
            </a:r>
            <a:r>
              <a:rPr lang="en-US" baseline="0" dirty="0" smtClean="0"/>
              <a:t>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65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different</a:t>
            </a:r>
            <a:r>
              <a:rPr lang="en-US" baseline="0" dirty="0" smtClean="0"/>
              <a:t> pixel locations, we will have different quantile curves </a:t>
            </a:r>
            <a:r>
              <a:rPr lang="en-US" baseline="0" dirty="0" err="1" smtClean="0"/>
              <a:t>represnting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pixelf</a:t>
            </a:r>
            <a:r>
              <a:rPr lang="en-US" baseline="0" dirty="0" smtClean="0"/>
              <a:t> over time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7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4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err="1" smtClean="0"/>
              <a:t>examed</a:t>
            </a:r>
            <a:r>
              <a:rPr lang="en-US" baseline="0" dirty="0" smtClean="0"/>
              <a:t> the three </a:t>
            </a:r>
            <a:r>
              <a:rPr lang="en-US" baseline="0" dirty="0" err="1" smtClean="0"/>
              <a:t>techniqeus</a:t>
            </a:r>
            <a:r>
              <a:rPr lang="en-US" baseline="0" dirty="0" smtClean="0"/>
              <a:t> described above using three videos.. First is the video generated with a object moving in a circle, second, third..</a:t>
            </a:r>
          </a:p>
          <a:p>
            <a:r>
              <a:rPr lang="en-US" baseline="0" dirty="0" smtClean="0"/>
              <a:t>For the percentage based method, it successfully find the foreground regions.   But our method and Otsu’s method give cleaner result for the first two videos</a:t>
            </a:r>
          </a:p>
          <a:p>
            <a:r>
              <a:rPr lang="en-US" baseline="0" dirty="0" smtClean="0"/>
              <a:t>For the last one, the numbers are the the number of pixels mislabeled as foreground, all three methods gives a lot of false positives. While our method is slightly better than Otsu’s method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84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918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35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253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51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74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9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TODO: this picture should be updated when we have the new rendering 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As </a:t>
            </a:r>
            <a:r>
              <a:rPr lang="en-US" baseline="0" dirty="0" smtClean="0"/>
              <a:t>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How?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19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" Type="http://schemas.microsoft.com/office/2007/relationships/media" Target="../media/media1.mpeg"/><Relationship Id="rId2" Type="http://schemas.openxmlformats.org/officeDocument/2006/relationships/video" Target="../media/media1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25.png"/><Relationship Id="rId14" Type="http://schemas.openxmlformats.org/officeDocument/2006/relationships/image" Target="../media/image60.png"/><Relationship Id="rId1" Type="http://schemas.microsoft.com/office/2007/relationships/media" Target="../media/media8.mpeg"/><Relationship Id="rId2" Type="http://schemas.openxmlformats.org/officeDocument/2006/relationships/video" Target="../media/media8.mpeg"/><Relationship Id="rId3" Type="http://schemas.microsoft.com/office/2007/relationships/media" Target="../media/media3.mpeg"/><Relationship Id="rId4" Type="http://schemas.openxmlformats.org/officeDocument/2006/relationships/video" Target="../media/media3.mpeg"/><Relationship Id="rId5" Type="http://schemas.microsoft.com/office/2007/relationships/media" Target="../media/media9.mpeg"/><Relationship Id="rId6" Type="http://schemas.openxmlformats.org/officeDocument/2006/relationships/video" Target="../media/media9.m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1.xml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7" Type="http://schemas.openxmlformats.org/officeDocument/2006/relationships/image" Target="../media/image68.png"/><Relationship Id="rId8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68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5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1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369843"/>
            <a:ext cx="2733627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Microscopy compression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04938" y="4678494"/>
            <a:ext cx="12583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57493" y="5754188"/>
            <a:ext cx="1274952" cy="218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7" y="1721242"/>
            <a:ext cx="7141263" cy="23804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5112" y="4078580"/>
            <a:ext cx="17187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Correlation-based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5795" y="4078580"/>
            <a:ext cx="17347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Average the video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7796" y="4212280"/>
            <a:ext cx="23166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Encode video with H.264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Analysis-preserve vs.  Analysis-aware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Success criteria/risk and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199299"/>
            <a:ext cx="8998226" cy="2096070"/>
            <a:chOff x="1063871" y="3108450"/>
            <a:chExt cx="10152475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1063871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04659" y="3108450"/>
              <a:ext cx="2899858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Storage</a:t>
              </a:r>
              <a:endParaRPr lang="en-US" sz="3200" dirty="0"/>
            </a:p>
            <a:p>
              <a:pPr algn="ctr"/>
              <a:r>
                <a:rPr lang="en-US" sz="3200" dirty="0" smtClean="0"/>
                <a:t>&amp;</a:t>
              </a:r>
            </a:p>
            <a:p>
              <a:pPr algn="ctr"/>
              <a:r>
                <a:rPr lang="en-US" sz="3200" dirty="0" smtClean="0"/>
                <a:t>Transmission</a:t>
              </a:r>
              <a:endParaRPr lang="en-US" sz="32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2405568" y="3235600"/>
            <a:ext cx="76170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0936" y="3247334"/>
            <a:ext cx="7260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07096" y="5473148"/>
            <a:ext cx="3609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TODO: add more math </a:t>
            </a:r>
            <a:r>
              <a:rPr lang="en-US" dirty="0" err="1" smtClean="0"/>
              <a:t>equaitons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r>
              <a:rPr lang="en-US" dirty="0" smtClean="0"/>
              <a:t>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20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143001" y="1885408"/>
            <a:ext cx="3095502" cy="3765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379" y="5638261"/>
            <a:ext cx="2435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43692" y="3912143"/>
            <a:ext cx="599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80922" y="4985190"/>
            <a:ext cx="514590" cy="284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98960" y="4708190"/>
            <a:ext cx="10221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6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35626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The Driving problem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3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568950" cy="1016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Video</a:t>
            </a:r>
            <a:r>
              <a:rPr lang="en-US" dirty="0" smtClean="0"/>
              <a:t> Compression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7263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23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004889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Serif"/>
                <a:cs typeface="Serif"/>
              </a:rPr>
              <a:t>Store </a:t>
            </a:r>
            <a:r>
              <a:rPr lang="en-US" sz="2100" dirty="0">
                <a:latin typeface="Serif"/>
                <a:cs typeface="Serif"/>
              </a:rPr>
              <a:t>only the information in a video that analysis can use </a:t>
            </a:r>
            <a:r>
              <a:rPr lang="en-US" sz="2100" dirty="0" smtClean="0">
                <a:latin typeface="Serif"/>
                <a:cs typeface="Serif"/>
              </a:rPr>
              <a:t> 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Separate </a:t>
            </a:r>
            <a:r>
              <a:rPr lang="en-US" sz="2100" dirty="0">
                <a:latin typeface="Serif"/>
                <a:cs typeface="Serif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Average </a:t>
            </a:r>
            <a:r>
              <a:rPr lang="en-US" sz="2100" dirty="0">
                <a:latin typeface="Serif"/>
                <a:cs typeface="Serif"/>
              </a:rPr>
              <a:t>out noise in the </a:t>
            </a:r>
            <a:r>
              <a:rPr lang="en-US" sz="2100" dirty="0" smtClean="0">
                <a:latin typeface="Serif"/>
                <a:cs typeface="Serif"/>
              </a:rPr>
              <a:t>background. -&gt; easy to compress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Losslessly </a:t>
            </a:r>
            <a:r>
              <a:rPr lang="en-US" sz="2100" dirty="0">
                <a:latin typeface="Serif"/>
                <a:cs typeface="Serif"/>
              </a:rPr>
              <a:t>compresses the foreground </a:t>
            </a:r>
            <a:r>
              <a:rPr lang="en-US" sz="2100" dirty="0" smtClean="0">
                <a:latin typeface="Serif"/>
                <a:cs typeface="Serif"/>
              </a:rPr>
              <a:t>regions </a:t>
            </a:r>
          </a:p>
          <a:p>
            <a:endParaRPr lang="en-US" dirty="0" smtClean="0">
              <a:latin typeface="Serif"/>
              <a:cs typeface="Serif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24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3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1066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Key 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25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7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26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7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27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28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360520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460006"/>
            <a:ext cx="2289328" cy="22893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29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278391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360520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322078" y="3867739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8" y="4278391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41030" y="3867740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2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281390"/>
            <a:ext cx="8012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/>
              <a:t>Percentage </a:t>
            </a:r>
            <a:r>
              <a:rPr lang="en-US" sz="2500" dirty="0" smtClean="0"/>
              <a:t>based</a:t>
            </a: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rgbClr val="000000"/>
                </a:solidFill>
              </a:rPr>
              <a:t>Set </a:t>
            </a:r>
            <a:r>
              <a:rPr lang="en-US" sz="2500" dirty="0">
                <a:solidFill>
                  <a:srgbClr val="000000"/>
                </a:solidFill>
              </a:rPr>
              <a:t>a </a:t>
            </a:r>
            <a:r>
              <a:rPr lang="en-US" sz="2500" dirty="0" smtClean="0">
                <a:solidFill>
                  <a:srgbClr val="000000"/>
                </a:solidFill>
              </a:rPr>
              <a:t>hard threshold</a:t>
            </a:r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4978400" cy="1524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Refine the </a:t>
            </a:r>
            <a:r>
              <a:rPr lang="en-US" dirty="0" smtClean="0">
                <a:latin typeface="Gill Sans"/>
                <a:cs typeface="Gill Sans"/>
              </a:rPr>
              <a:t>result:</a:t>
            </a:r>
            <a:r>
              <a:rPr lang="en-US" dirty="0">
                <a:latin typeface="Gill Sans"/>
                <a:cs typeface="Gill Sans"/>
              </a:rPr>
              <a:t/>
            </a:r>
            <a:br>
              <a:rPr lang="en-US" dirty="0">
                <a:latin typeface="Gill Sans"/>
                <a:cs typeface="Gill Sans"/>
              </a:rPr>
            </a:br>
            <a:r>
              <a:rPr lang="en-US" dirty="0">
                <a:latin typeface="Gill Sans"/>
                <a:cs typeface="Gill Sans"/>
              </a:rPr>
              <a:t>Key </a:t>
            </a:r>
            <a:r>
              <a:rPr lang="en-US" dirty="0" smtClean="0">
                <a:latin typeface="Gill Sans"/>
                <a:cs typeface="Gill Sans"/>
              </a:rPr>
              <a:t>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31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367867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Video Spot Tracker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185334"/>
            <a:ext cx="6792553" cy="53636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81" y="0"/>
            <a:ext cx="8222070" cy="148149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  Refine the result</a:t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-US" dirty="0" smtClean="0">
                <a:latin typeface="Gill Sans"/>
                <a:cs typeface="Gill Sans"/>
              </a:rPr>
              <a:t>  Mathematical Morphology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33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25"/>
            <a:ext cx="3543908" cy="99873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Big picture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34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88163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36BD-433C-3946-A112-22351BD3D37D}" type="slidenum">
              <a:rPr lang="en-US" sz="1600" smtClean="0">
                <a:solidFill>
                  <a:srgbClr val="000000"/>
                </a:solidFill>
              </a:rPr>
              <a:t>35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8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70409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36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6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37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 1: compression ratio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38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9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060268" cy="100012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Quickly moving foreground objects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39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314825" cy="990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02" y="1876425"/>
            <a:ext cx="2050098" cy="1543536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31482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41</a:t>
            </a:fld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162124"/>
            <a:ext cx="80128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Set a hard threshold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/>
              <a:t>Otsu’s method: given a score histogram, find threshold for minimum within-class variance 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4521201"/>
            <a:ext cx="326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Very poor result i</a:t>
            </a:r>
            <a:r>
              <a:rPr lang="en-US" dirty="0" smtClean="0"/>
              <a:t>f the video only contains background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42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2078512" y="3809547"/>
            <a:ext cx="379968" cy="753233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3 at 3.19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38" y="4409710"/>
            <a:ext cx="3848585" cy="2090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2281390"/>
            <a:ext cx="80128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Set a 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threshold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by hand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rgbClr val="7F7F7F"/>
                </a:solidFill>
              </a:rPr>
              <a:t>Otsu’s method: given a histogram, find threshold for minimum within-class variance 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Supervised learning method: a classification using Support vector machines (SVM)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650964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www.cs.columbia.edu</a:t>
            </a:r>
            <a:r>
              <a:rPr lang="en-US" sz="1000" dirty="0"/>
              <a:t>/~</a:t>
            </a:r>
            <a:r>
              <a:rPr lang="en-US" sz="1000" dirty="0" err="1"/>
              <a:t>kathy</a:t>
            </a:r>
            <a:r>
              <a:rPr lang="en-US" sz="1000" dirty="0"/>
              <a:t>/cs4701/documents/</a:t>
            </a:r>
            <a:r>
              <a:rPr lang="en-US" sz="1000" dirty="0" err="1"/>
              <a:t>jason_svm_tutorial.pdf</a:t>
            </a:r>
            <a:endParaRPr lang="en-US" sz="1000" dirty="0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43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8295" y="4596945"/>
            <a:ext cx="136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Foreground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8294" y="5827588"/>
            <a:ext cx="146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cxnSp>
        <p:nvCxnSpPr>
          <p:cNvPr id="11" name="Curved Connector 10"/>
          <p:cNvCxnSpPr/>
          <p:nvPr/>
        </p:nvCxnSpPr>
        <p:spPr>
          <a:xfrm flipV="1">
            <a:off x="3087949" y="4769158"/>
            <a:ext cx="709729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>
            <a:off x="3087949" y="6079606"/>
            <a:ext cx="572764" cy="117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7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/>
              <a:t>What is the data point ( features )</a:t>
            </a:r>
          </a:p>
          <a:p>
            <a:pPr marL="0" indent="0">
              <a:buNone/>
            </a:pPr>
            <a:r>
              <a:rPr lang="en-US" dirty="0" smtClean="0"/>
              <a:t>	Features: need to encode pixel neighboring and intensity over time information into a feature tuple</a:t>
            </a:r>
          </a:p>
          <a:p>
            <a:pPr lvl="1">
              <a:buFontTx/>
              <a:buChar char="-"/>
            </a:pPr>
            <a:r>
              <a:rPr lang="en-US" dirty="0"/>
              <a:t>N</a:t>
            </a:r>
            <a:r>
              <a:rPr lang="en-US" dirty="0" smtClean="0"/>
              <a:t>eighboring: correlation</a:t>
            </a:r>
          </a:p>
          <a:p>
            <a:pPr lvl="1">
              <a:buFontTx/>
              <a:buChar char="-"/>
            </a:pPr>
            <a:r>
              <a:rPr lang="en-US" dirty="0" smtClean="0"/>
              <a:t>Intensity over time: quantile curves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87272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44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Quantile curves</a:t>
            </a:r>
          </a:p>
          <a:p>
            <a:r>
              <a:rPr lang="en-US" sz="2500" dirty="0">
                <a:solidFill>
                  <a:srgbClr val="7F7F7F"/>
                </a:solidFill>
              </a:rPr>
              <a:t>	</a:t>
            </a:r>
            <a:r>
              <a:rPr lang="en-US" sz="2500" dirty="0" smtClean="0">
                <a:solidFill>
                  <a:srgbClr val="7F7F7F"/>
                </a:solidFill>
              </a:rPr>
              <a:t>- To transfer the pixel over time information into quantile curves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464437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Quantile curves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45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 descr="quantil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6" y="3491157"/>
            <a:ext cx="3200192" cy="2400144"/>
          </a:xfrm>
          <a:prstGeom prst="rect">
            <a:avLst/>
          </a:prstGeom>
        </p:spPr>
      </p:pic>
      <p:pic>
        <p:nvPicPr>
          <p:cNvPr id="5" name="Picture 4" descr="quantil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03" y="3491157"/>
            <a:ext cx="3189678" cy="2392259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5400000">
            <a:off x="4527603" y="4295181"/>
            <a:ext cx="379968" cy="753233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5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Quantile curves</a:t>
            </a:r>
          </a:p>
          <a:p>
            <a:r>
              <a:rPr lang="en-US" sz="2500" dirty="0">
                <a:solidFill>
                  <a:srgbClr val="7F7F7F"/>
                </a:solidFill>
              </a:rPr>
              <a:t>	</a:t>
            </a:r>
            <a:r>
              <a:rPr lang="en-US" sz="2500" dirty="0" smtClean="0">
                <a:solidFill>
                  <a:srgbClr val="7F7F7F"/>
                </a:solidFill>
              </a:rPr>
              <a:t>- To transfer the pixel over time information into quantile curves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464437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Quantile curves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46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 descr="quantil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169" y="3442651"/>
            <a:ext cx="3296135" cy="2472101"/>
          </a:xfrm>
          <a:prstGeom prst="rect">
            <a:avLst/>
          </a:prstGeom>
        </p:spPr>
      </p:pic>
      <p:pic>
        <p:nvPicPr>
          <p:cNvPr id="9" name="Picture 8" descr="Screen Shot 2014-04-28 at 11.55.5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96" y="3636015"/>
            <a:ext cx="2643946" cy="19799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82143" y="3911417"/>
            <a:ext cx="45719" cy="46768"/>
          </a:xfrm>
          <a:prstGeom prst="rect">
            <a:avLst/>
          </a:prstGeom>
          <a:noFill/>
          <a:ln w="19050" cmpd="sng">
            <a:solidFill>
              <a:srgbClr val="008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1760" y="4471449"/>
            <a:ext cx="45719" cy="4676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43586" y="3888033"/>
            <a:ext cx="45719" cy="46768"/>
          </a:xfrm>
          <a:prstGeom prst="rect">
            <a:avLst/>
          </a:prstGeom>
          <a:noFill/>
          <a:ln w="19050" cmpd="sng">
            <a:solidFill>
              <a:srgbClr val="AC08BB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/>
          <p:nvPr/>
        </p:nvCxnSpPr>
        <p:spPr>
          <a:xfrm>
            <a:off x="1780551" y="3888033"/>
            <a:ext cx="3324525" cy="1316949"/>
          </a:xfrm>
          <a:prstGeom prst="curvedConnector3">
            <a:avLst>
              <a:gd name="adj1" fmla="val 59738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2885028" y="4582377"/>
            <a:ext cx="3552348" cy="1282621"/>
          </a:xfrm>
          <a:custGeom>
            <a:avLst/>
            <a:gdLst>
              <a:gd name="connsiteX0" fmla="*/ 0 w 3473942"/>
              <a:gd name="connsiteY0" fmla="*/ 0 h 1282621"/>
              <a:gd name="connsiteX1" fmla="*/ 311285 w 3473942"/>
              <a:gd name="connsiteY1" fmla="*/ 859195 h 1282621"/>
              <a:gd name="connsiteX2" fmla="*/ 1618683 w 3473942"/>
              <a:gd name="connsiteY2" fmla="*/ 1282567 h 1282621"/>
              <a:gd name="connsiteX3" fmla="*/ 3125303 w 3473942"/>
              <a:gd name="connsiteY3" fmla="*/ 884100 h 1282621"/>
              <a:gd name="connsiteX4" fmla="*/ 3473942 w 3473942"/>
              <a:gd name="connsiteY4" fmla="*/ 261494 h 12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3942" h="1282621">
                <a:moveTo>
                  <a:pt x="0" y="0"/>
                </a:moveTo>
                <a:cubicBezTo>
                  <a:pt x="20752" y="322717"/>
                  <a:pt x="41505" y="645434"/>
                  <a:pt x="311285" y="859195"/>
                </a:cubicBezTo>
                <a:cubicBezTo>
                  <a:pt x="581065" y="1072956"/>
                  <a:pt x="1149680" y="1278416"/>
                  <a:pt x="1618683" y="1282567"/>
                </a:cubicBezTo>
                <a:cubicBezTo>
                  <a:pt x="2087686" y="1286718"/>
                  <a:pt x="2816093" y="1054279"/>
                  <a:pt x="3125303" y="884100"/>
                </a:cubicBezTo>
                <a:cubicBezTo>
                  <a:pt x="3434513" y="713921"/>
                  <a:pt x="3473942" y="261494"/>
                  <a:pt x="3473942" y="261494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rot="11190245">
            <a:off x="3671121" y="3299095"/>
            <a:ext cx="2784510" cy="922005"/>
          </a:xfrm>
          <a:custGeom>
            <a:avLst/>
            <a:gdLst>
              <a:gd name="connsiteX0" fmla="*/ 0 w 3473942"/>
              <a:gd name="connsiteY0" fmla="*/ 0 h 1282621"/>
              <a:gd name="connsiteX1" fmla="*/ 311285 w 3473942"/>
              <a:gd name="connsiteY1" fmla="*/ 859195 h 1282621"/>
              <a:gd name="connsiteX2" fmla="*/ 1618683 w 3473942"/>
              <a:gd name="connsiteY2" fmla="*/ 1282567 h 1282621"/>
              <a:gd name="connsiteX3" fmla="*/ 3125303 w 3473942"/>
              <a:gd name="connsiteY3" fmla="*/ 884100 h 1282621"/>
              <a:gd name="connsiteX4" fmla="*/ 3473942 w 3473942"/>
              <a:gd name="connsiteY4" fmla="*/ 261494 h 12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3942" h="1282621">
                <a:moveTo>
                  <a:pt x="0" y="0"/>
                </a:moveTo>
                <a:cubicBezTo>
                  <a:pt x="20752" y="322717"/>
                  <a:pt x="41505" y="645434"/>
                  <a:pt x="311285" y="859195"/>
                </a:cubicBezTo>
                <a:cubicBezTo>
                  <a:pt x="581065" y="1072956"/>
                  <a:pt x="1149680" y="1278416"/>
                  <a:pt x="1618683" y="1282567"/>
                </a:cubicBezTo>
                <a:cubicBezTo>
                  <a:pt x="2087686" y="1286718"/>
                  <a:pt x="2816093" y="1054279"/>
                  <a:pt x="3125303" y="884100"/>
                </a:cubicBezTo>
                <a:cubicBezTo>
                  <a:pt x="3434513" y="713921"/>
                  <a:pt x="3473942" y="261494"/>
                  <a:pt x="3473942" y="261494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arrow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667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What is the data point ( features 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87272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6" y="2978746"/>
            <a:ext cx="4397453" cy="17693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47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8" name="Picture 7" descr="figure3pol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66" y="2717800"/>
            <a:ext cx="4255805" cy="31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3_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21" y="3417647"/>
            <a:ext cx="4236328" cy="31842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What </a:t>
            </a:r>
            <a:r>
              <a:rPr lang="en-US" dirty="0"/>
              <a:t>are the training </a:t>
            </a:r>
            <a:r>
              <a:rPr lang="en-US" dirty="0" smtClean="0"/>
              <a:t>examples</a:t>
            </a:r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Training </a:t>
            </a:r>
            <a:r>
              <a:rPr lang="en-US" dirty="0"/>
              <a:t>examples: using pixels with very high / </a:t>
            </a:r>
            <a:r>
              <a:rPr lang="en-US" dirty="0" smtClean="0"/>
              <a:t>low scores based on Pearson’s correlation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2" y="10242"/>
            <a:ext cx="6773335" cy="98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11" name="Picture 10" descr="Screen Shot 2014-04-23 at 3.19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94" y="4106663"/>
            <a:ext cx="3848585" cy="20902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151" y="4293898"/>
            <a:ext cx="136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Foreground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2150" y="5524541"/>
            <a:ext cx="146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cxnSp>
        <p:nvCxnSpPr>
          <p:cNvPr id="14" name="Curved Connector 13"/>
          <p:cNvCxnSpPr/>
          <p:nvPr/>
        </p:nvCxnSpPr>
        <p:spPr>
          <a:xfrm flipV="1">
            <a:off x="1541805" y="4466111"/>
            <a:ext cx="709729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1541805" y="5776559"/>
            <a:ext cx="572764" cy="117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" y="10242"/>
            <a:ext cx="6773335" cy="9888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A classification using SVM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500" y="2609086"/>
            <a:ext cx="25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XXX feature vector, </a:t>
            </a:r>
            <a:endParaRPr lang="en-US" dirty="0"/>
          </a:p>
        </p:txBody>
      </p:sp>
      <p:pic>
        <p:nvPicPr>
          <p:cNvPr id="5" name="Picture 4" descr="figur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3" y="2130425"/>
            <a:ext cx="8967997" cy="4111625"/>
          </a:xfrm>
          <a:prstGeom prst="rect">
            <a:avLst/>
          </a:prstGeom>
        </p:spPr>
      </p:pic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49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smtClean="0"/>
              <a:t>picture </a:t>
            </a:r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1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0" r="10014" b="43502"/>
          <a:stretch/>
        </p:blipFill>
        <p:spPr>
          <a:xfrm>
            <a:off x="180232" y="4943050"/>
            <a:ext cx="5053499" cy="1770613"/>
          </a:xfrm>
          <a:prstGeom prst="rect">
            <a:avLst/>
          </a:prstGeom>
        </p:spPr>
      </p:pic>
      <p:pic>
        <p:nvPicPr>
          <p:cNvPr id="19" name="Picture 18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0" r="61545" b="43502"/>
          <a:stretch/>
        </p:blipFill>
        <p:spPr>
          <a:xfrm>
            <a:off x="1876608" y="4943050"/>
            <a:ext cx="1684495" cy="1770613"/>
          </a:xfrm>
          <a:prstGeom prst="rect">
            <a:avLst/>
          </a:prstGeom>
        </p:spPr>
      </p:pic>
      <p:pic>
        <p:nvPicPr>
          <p:cNvPr id="4" name="Picture 3" descr="Screen Shot 2014-04-21 at 4.19.59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4" y="1468597"/>
            <a:ext cx="5053499" cy="1676412"/>
          </a:xfrm>
          <a:prstGeom prst="rect">
            <a:avLst/>
          </a:prstGeom>
        </p:spPr>
      </p:pic>
      <p:pic>
        <p:nvPicPr>
          <p:cNvPr id="6" name="Picture 5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r="9478"/>
          <a:stretch/>
        </p:blipFill>
        <p:spPr>
          <a:xfrm>
            <a:off x="180232" y="3093547"/>
            <a:ext cx="5053499" cy="1849503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51500" cy="91646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Results, Comparison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9" name="test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19556" y="1625847"/>
            <a:ext cx="1377384" cy="1377384"/>
          </a:xfrm>
          <a:prstGeom prst="rect">
            <a:avLst/>
          </a:prstGeom>
        </p:spPr>
      </p:pic>
      <p:pic>
        <p:nvPicPr>
          <p:cNvPr id="10" name="test2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2914" y="3360246"/>
            <a:ext cx="1404026" cy="1404026"/>
          </a:xfrm>
          <a:prstGeom prst="rect">
            <a:avLst/>
          </a:prstGeom>
        </p:spPr>
      </p:pic>
      <p:pic>
        <p:nvPicPr>
          <p:cNvPr id="11" name="test3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92914" y="5140995"/>
            <a:ext cx="1374723" cy="1374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2019" y="1106931"/>
            <a:ext cx="208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Percentage 25%     	                       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4192" y="6114120"/>
            <a:ext cx="101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12245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00797" y="6114120"/>
            <a:ext cx="101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16547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50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5" name="Picture 14" descr="Screen Shot 2014-04-21 at 4.19.59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9" r="33931"/>
          <a:stretch/>
        </p:blipFill>
        <p:spPr>
          <a:xfrm>
            <a:off x="292296" y="1470366"/>
            <a:ext cx="1656037" cy="1676412"/>
          </a:xfrm>
          <a:prstGeom prst="rect">
            <a:avLst/>
          </a:prstGeom>
        </p:spPr>
      </p:pic>
      <p:pic>
        <p:nvPicPr>
          <p:cNvPr id="16" name="Picture 15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6" r="36405" b="43502"/>
          <a:stretch/>
        </p:blipFill>
        <p:spPr>
          <a:xfrm>
            <a:off x="270869" y="4943050"/>
            <a:ext cx="1643586" cy="1770613"/>
          </a:xfrm>
          <a:prstGeom prst="rect">
            <a:avLst/>
          </a:prstGeom>
        </p:spPr>
      </p:pic>
      <p:pic>
        <p:nvPicPr>
          <p:cNvPr id="17" name="Picture 16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8" r="36230"/>
          <a:stretch/>
        </p:blipFill>
        <p:spPr>
          <a:xfrm>
            <a:off x="292296" y="3096970"/>
            <a:ext cx="1668488" cy="1849503"/>
          </a:xfrm>
          <a:prstGeom prst="rect">
            <a:avLst/>
          </a:prstGeom>
          <a:effectLst/>
        </p:spPr>
      </p:pic>
      <p:pic>
        <p:nvPicPr>
          <p:cNvPr id="18" name="Picture 17" descr="Screen Shot 2014-04-21 at 4.19.59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4"/>
          <a:stretch/>
        </p:blipFill>
        <p:spPr>
          <a:xfrm>
            <a:off x="1844737" y="1468597"/>
            <a:ext cx="1657853" cy="1676412"/>
          </a:xfrm>
          <a:prstGeom prst="rect">
            <a:avLst/>
          </a:prstGeom>
        </p:spPr>
      </p:pic>
      <p:pic>
        <p:nvPicPr>
          <p:cNvPr id="20" name="Picture 19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r="62869"/>
          <a:stretch/>
        </p:blipFill>
        <p:spPr>
          <a:xfrm>
            <a:off x="1863599" y="3093547"/>
            <a:ext cx="1684495" cy="1849503"/>
          </a:xfrm>
          <a:prstGeom prst="rect">
            <a:avLst/>
          </a:prstGeom>
          <a:effectLst/>
        </p:spPr>
      </p:pic>
      <p:sp>
        <p:nvSpPr>
          <p:cNvPr id="12" name="TextBox 11"/>
          <p:cNvSpPr txBox="1"/>
          <p:nvPr/>
        </p:nvSpPr>
        <p:spPr>
          <a:xfrm>
            <a:off x="1161363" y="6121482"/>
            <a:ext cx="677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9990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78607" y="1107488"/>
            <a:ext cx="313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SVM</a:t>
            </a:r>
            <a:r>
              <a:rPr lang="en-US" dirty="0"/>
              <a:t>	 </a:t>
            </a:r>
            <a:r>
              <a:rPr lang="en-US" dirty="0" smtClean="0"/>
              <a:t>                Otsu	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1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2" grpId="0" animBg="1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942"/>
            <a:ext cx="7116778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Two problems I am working 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Lossy compression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Improving the learning-based method</a:t>
            </a:r>
          </a:p>
          <a:p>
            <a:pPr marL="342900" indent="-342900">
              <a:buFontTx/>
              <a:buChar char="-"/>
            </a:pP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51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942"/>
            <a:ext cx="482829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Lossy Compression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42"/>
            <a:ext cx="3626296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Conclusion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Extension: </a:t>
            </a:r>
            <a:r>
              <a:rPr lang="en-US" sz="2500" dirty="0">
                <a:latin typeface="Arial"/>
                <a:cs typeface="Arial"/>
              </a:rPr>
              <a:t>s</a:t>
            </a:r>
            <a:r>
              <a:rPr lang="en-US" sz="2500" dirty="0" smtClean="0">
                <a:latin typeface="Arial"/>
                <a:cs typeface="Arial"/>
              </a:rPr>
              <a:t>liding window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Arial"/>
                <a:cs typeface="Arial"/>
              </a:rPr>
              <a:t>A</a:t>
            </a:r>
            <a:r>
              <a:rPr lang="en-US" sz="2500" dirty="0" smtClean="0">
                <a:latin typeface="Arial"/>
                <a:cs typeface="Arial"/>
              </a:rPr>
              <a:t> nonparametric method using supervised learning</a:t>
            </a: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Future work involves improving the learning-based method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53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Analysis-Aware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758" y="1035559"/>
            <a:ext cx="5915025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984748" y="5623560"/>
            <a:ext cx="1543050" cy="274320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</a:t>
            </a:r>
            <a:r>
              <a:rPr lang="en-US" sz="4000" dirty="0" smtClean="0"/>
              <a:t>limitation.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compression for 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starting of BLE work</a:t>
            </a:r>
          </a:p>
          <a:p>
            <a:endParaRPr lang="en-US" dirty="0"/>
          </a:p>
          <a:p>
            <a:r>
              <a:rPr lang="en-US" dirty="0"/>
              <a:t>For the BLE part, mention bigger picture: why you need image transmission from beacon devices???? [ Fat beacon blog…. ], physical net, why there is a need … there is need for image to be transmitted.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00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5" y="1467679"/>
            <a:ext cx="48641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18304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slide talk about the size computation of JPEG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19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2482292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94382" y="2689074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94382" y="3997519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81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86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87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88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89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89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002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XXXX more details on MARBLE</a:t>
            </a:r>
          </a:p>
        </p:txBody>
      </p: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11185</TotalTime>
  <Words>4830</Words>
  <Application>Microsoft Macintosh PowerPoint</Application>
  <PresentationFormat>On-screen Show (4:3)</PresentationFormat>
  <Paragraphs>846</Paragraphs>
  <Slides>97</Slides>
  <Notes>76</Notes>
  <HiddenSlides>0</HiddenSlides>
  <MMClips>12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13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Background</vt:lpstr>
      <vt:lpstr>Motivating example</vt:lpstr>
      <vt:lpstr>Motivating Example</vt:lpstr>
      <vt:lpstr>Big picture idea</vt:lpstr>
      <vt:lpstr>Problem of Interest</vt:lpstr>
      <vt:lpstr>A slide talk about the size computation of JPEG</vt:lpstr>
      <vt:lpstr>Summary</vt:lpstr>
      <vt:lpstr>PowerPoint Presentation</vt:lpstr>
      <vt:lpstr>Challenges</vt:lpstr>
      <vt:lpstr>Today’s talk</vt:lpstr>
      <vt:lpstr>PowerPoint Presentation</vt:lpstr>
      <vt:lpstr>PowerPoint Presentation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Result: compression ratio</vt:lpstr>
      <vt:lpstr>PowerPoint Presentation</vt:lpstr>
      <vt:lpstr>The Driving problem</vt:lpstr>
      <vt:lpstr>Video Compression</vt:lpstr>
      <vt:lpstr>Approach</vt:lpstr>
      <vt:lpstr>Key Observation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  Refine the result  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Quickly moving foreground objects</vt:lpstr>
      <vt:lpstr>Sliding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classification using SVM</vt:lpstr>
      <vt:lpstr>Results, Comparison</vt:lpstr>
      <vt:lpstr>Two problems I am working on </vt:lpstr>
      <vt:lpstr>Lossy Compression</vt:lpstr>
      <vt:lpstr>Conclusion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XXX</vt:lpstr>
      <vt:lpstr>Challenge: Battery Life constraint</vt:lpstr>
      <vt:lpstr>PowerPoint Presentation</vt:lpstr>
      <vt:lpstr>Challenge: BLE packet format</vt:lpstr>
      <vt:lpstr>Challenge: Conventional compression is not good enough</vt:lpstr>
      <vt:lpstr>Today’s talk</vt:lpstr>
      <vt:lpstr>PowerPoint Presentation</vt:lpstr>
      <vt:lpstr>Background: BLE Beacon technology application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285</cp:revision>
  <dcterms:created xsi:type="dcterms:W3CDTF">2017-02-13T04:25:39Z</dcterms:created>
  <dcterms:modified xsi:type="dcterms:W3CDTF">2017-03-20T22:24:40Z</dcterms:modified>
</cp:coreProperties>
</file>